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8A08B05-57C1-4BD7-827F-EF3B6DB910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6F635C9-3A59-4882-97DD-B5FED2848F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5F2334C3-19EE-45D0-A84B-27C3CE85630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AA5ABF5-D96D-44A6-9F0E-7405CB0CD48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81D3635-8744-4812-A2EF-CCC9693F6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8F3E381-7388-4999-93A9-BD1EDE28FD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8037CFD-E172-4A14-AA0D-CB8D42AD51B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A293F16-8988-4C91-A320-E7559DE733E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0AB71AD8-FB19-45B2-994C-47B87D4E72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8427F15A-037D-4B31-869D-2B42B0AA73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596F610F-D581-4367-BBEE-E60F45BB2C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7294A2-1F4E-4A9B-8A1C-4B6FF13591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D04DEB1-06AC-4DE9-A0D3-FAF73DB9A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60D73D-DE03-4452-832C-C8F9A064125D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6C2C6F9-1331-42B0-BBEC-1839EBA342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3454D6B-C5EA-4A69-9F87-486077DB2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D9BEB1D-B721-4FB0-83C8-0CAF16F4B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705902-E172-43D2-AC1F-A361D1BDBC96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67E5513-1E38-481E-AF11-386FFD473D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A4BFF8F-B28B-4F35-90B4-172E68FC8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F90D255-A0AD-4B3E-9064-7CD03190E1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EE93FF-651B-416F-B678-30E09212D233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124192B-AEF8-43F6-B8CB-3C3628949A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AD2C787-CE2D-484C-BB8D-098A01BA6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AB27B24-F447-4A43-B604-3E1266E32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45840B-4CF6-4272-811A-995D85F1EC89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3F36A13-EE82-4F5A-B360-CA874004E1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5B3B64F-0072-4BD9-9AC8-3CDB2B329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24F1A07-14D7-4964-8CEA-6884FCC026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34897E-1E48-4AE6-9B3F-34B6A722E126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4047445-9C74-4782-BE61-9856700657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B8D903D-9479-4EA7-9054-2A379064F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DEBEE6-0DC4-46C8-B3AD-8C455B6DCD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AF0EEF-B042-4559-860F-A8B12DB5F690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0C35939-1192-4B5D-91DA-FBE0B757CC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A5998713-2CBF-4735-923B-DF783839B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6FA539C-9AEF-4C69-972C-82858502B0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024FE3-2A4B-4A63-9616-B201ADA75D2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DD2C136-BAC8-4CEE-9ED8-874DCD483E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0B2169B-59EE-414A-ADA1-5C0417F39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3D7B80B1-C5BD-4294-BC7C-8911543B6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4A15F4-BCB8-4AC5-9DD4-4EA5211E9A74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992F4B4-5898-4368-BD4A-909295BA4E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83449E0-26E0-4125-9DC8-55777C742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A027FA32-7BE8-4F6A-9716-F99C09FFAB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782313-5B8F-4206-902D-01B058C41D65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4AFC081-1889-4728-8705-420D4C296B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30F42B2-3747-4D06-8A0F-0299888CC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CB194D-A41E-46C1-81C1-B90D060D6C25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BD1EF3-6DFD-4932-9737-48EA41DB0682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D6EABF-88D3-4AAB-A7A0-50BDAE6A168D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B829C8-66FF-4E63-BD1D-5EB21050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5D2B8C-4172-4123-83ED-8044CA24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AC9600-2FD1-48B3-8E7D-AF7B4D25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379CA-F7D1-4931-AE67-F0130FFFE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65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3A780-3804-4E4A-AD48-D13E3E0F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DD7B9-1C06-42AA-BD30-0F031285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ADDB2-D916-46CB-B87D-2304C7BA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6A98-A820-4891-8F40-912064396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68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32CA98-ABA1-4FEA-89E1-C953C379B5EF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CCF0D-EC2B-4301-A449-E84592427623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B4E3C4-90DC-435B-A455-F2688FF4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87D5E7-297C-4F9C-9A7C-D948247A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878B69D-8E42-4467-944B-194FFF5D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9C467-DC5F-4A6E-8030-D2FDE9F0A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4C421-B422-4CBD-99DA-B7779B6B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CE282-C942-40AD-BE73-86BE727F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01A14-2D4E-47C2-A2D9-339A4883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68164-4705-4AF1-9222-971A7C4A9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60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1969CD-798A-454F-9432-8FE9CC70F4B6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E3A096-85A7-4EE1-A824-582188D85EE4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A15EAC-6627-414B-9E3D-E194C132601E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D7B744-B742-4D6C-B180-0CE24B4A5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BA369B-66FD-4525-97D7-8977E04E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010C17-A052-4B52-A710-10738FAD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533A-BB06-4315-A9B6-82F4735CB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69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5F2B9-0E63-4492-9075-455591A6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AFE9A0-2EB9-400C-8515-63F2FA905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62170C-6E90-485D-B5AD-78E9B020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B65E5-EFAB-4DE7-9381-6B9E7E8C73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05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7EC4CF7-297B-4AF4-96B5-CB268E8B5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84149B-1647-4B41-90FA-84730E2BB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A44711-B3F6-412B-BD17-BD523989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5336D-CE86-43DE-9F4F-4C685E79C2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82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8BFCCC-48FC-448E-9693-836032F3E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2E6A53-51BC-4713-862D-57A3FA4E7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84BA576-3A5C-4E91-AD32-5BC94BFF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0DD5-0139-49DA-934F-8706E8D35A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25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BF6B3C-D569-4880-97ED-C70F9BD90DBF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88BB30-F9BB-406C-BA81-4A6F21E85190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C92B3998-2302-41D5-B69F-F9F614045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9BE01E7-FF09-4DB6-8628-49A8CF01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0ACFB0E-99BD-4F77-9BDA-D96DD7036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296C8-9BD5-4EFB-B357-EDB58B2AAD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77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B648F0-C430-4F7D-ACC4-0E48901E3787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AB6549-D4B0-4C4D-91D7-B08B9183F2A0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E80E2A1-B8BB-4CC6-9361-51129C45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C0F0E51-ADB5-47DD-9DC0-467E7B92F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F06D828-40D5-42BA-9D29-B025C9B2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895418-EF0F-4E2E-8AC1-FB8A5515B6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2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2D41268-65CE-4444-A838-461CD320F478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FB538E-6C4B-4D56-9BF4-CD115BAC2B3D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4D9F370-6B40-4B6F-BE7F-6DAA1A2C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D57E748-3A6D-45D9-BCD2-54901855E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7C3C0E5-C37B-473D-A664-CEEAA428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734A-41CF-4A0D-8FE7-0307E854B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27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EF74573-B9BA-4EC7-A88D-DD6893B95F54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325A58-5670-4FD6-B948-7FE3107B9426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35764-18FF-4C56-BF01-29BA53467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DA304016-CE80-4FAE-82F1-B28B0EDD3D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924F3-2B6E-4C6F-8322-408F167D2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15602-97AE-441D-BA1A-CC61D025B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49887-5586-4060-B077-533943838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357A32-B970-4D7E-99CD-EA108376BB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84D09E-3EA1-4D90-92E3-1083C323019C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1" r:id="rId2"/>
    <p:sldLayoutId id="2147483737" r:id="rId3"/>
    <p:sldLayoutId id="2147483732" r:id="rId4"/>
    <p:sldLayoutId id="2147483733" r:id="rId5"/>
    <p:sldLayoutId id="2147483734" r:id="rId6"/>
    <p:sldLayoutId id="2147483738" r:id="rId7"/>
    <p:sldLayoutId id="2147483739" r:id="rId8"/>
    <p:sldLayoutId id="2147483740" r:id="rId9"/>
    <p:sldLayoutId id="2147483735" r:id="rId10"/>
    <p:sldLayoutId id="214748374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Large confetti">
            <a:extLst>
              <a:ext uri="{FF2B5EF4-FFF2-40B4-BE49-F238E27FC236}">
                <a16:creationId xmlns:a16="http://schemas.microsoft.com/office/drawing/2014/main" id="{9C16CD52-5AE8-474D-A336-4EBBC52D4D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2325" y="758825"/>
            <a:ext cx="7543800" cy="3565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QuickBooks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0BCCD4E-D6B9-4F86-8A39-254FB6F97A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5500" y="4456113"/>
            <a:ext cx="7543800" cy="1143000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en-US" altLang="en-US"/>
              <a:t>Accounting 101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>
            <a:extLst>
              <a:ext uri="{FF2B5EF4-FFF2-40B4-BE49-F238E27FC236}">
                <a16:creationId xmlns:a16="http://schemas.microsoft.com/office/drawing/2014/main" id="{07D4E97E-89BE-4BC7-9F91-1D86892DF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Accounts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21911F9-A557-4384-B0BE-A58403AAC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/>
              <a:t>Used to track a company’s finances</a:t>
            </a:r>
          </a:p>
          <a:p>
            <a:pPr eaLnBrk="1" hangingPunct="1"/>
            <a:r>
              <a:rPr lang="en-US" altLang="en-US"/>
              <a:t>Separates income or expenses for individual totals</a:t>
            </a:r>
          </a:p>
          <a:p>
            <a:pPr eaLnBrk="1" hangingPunct="1"/>
            <a:r>
              <a:rPr lang="en-US" altLang="en-US"/>
              <a:t>Some are physical – bank accounts</a:t>
            </a:r>
          </a:p>
          <a:p>
            <a:pPr eaLnBrk="1" hangingPunct="1"/>
            <a:r>
              <a:rPr lang="en-US" altLang="en-US"/>
              <a:t>Some are “virtual” – income or expense accounts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>
            <a:extLst>
              <a:ext uri="{FF2B5EF4-FFF2-40B4-BE49-F238E27FC236}">
                <a16:creationId xmlns:a16="http://schemas.microsoft.com/office/drawing/2014/main" id="{98C34FBE-9935-4D62-A3A1-5108BCA8A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Types of Accounts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63DA209-8558-47C0-98B6-C409412EA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Asset Accounts</a:t>
            </a:r>
            <a:r>
              <a:rPr lang="en-US" altLang="en-US"/>
              <a:t> – cash or things </a:t>
            </a:r>
            <a:r>
              <a:rPr lang="en-US" altLang="en-US" i="1"/>
              <a:t>owned</a:t>
            </a:r>
            <a:r>
              <a:rPr lang="en-US" altLang="en-US"/>
              <a:t> by company</a:t>
            </a:r>
          </a:p>
          <a:p>
            <a:pPr eaLnBrk="1" hangingPunct="1"/>
            <a:r>
              <a:rPr lang="en-US" altLang="en-US" b="1"/>
              <a:t>Liability Accounts </a:t>
            </a:r>
            <a:r>
              <a:rPr lang="en-US" altLang="en-US"/>
              <a:t>– debts </a:t>
            </a:r>
            <a:r>
              <a:rPr lang="en-US" altLang="en-US" i="1"/>
              <a:t>owed</a:t>
            </a:r>
            <a:r>
              <a:rPr lang="en-US" altLang="en-US"/>
              <a:t> by the company</a:t>
            </a:r>
          </a:p>
          <a:p>
            <a:pPr eaLnBrk="1" hangingPunct="1"/>
            <a:r>
              <a:rPr lang="en-US" altLang="en-US" b="1"/>
              <a:t>Income Accounts</a:t>
            </a:r>
            <a:r>
              <a:rPr lang="en-US" altLang="en-US"/>
              <a:t> – money the company has </a:t>
            </a:r>
            <a:r>
              <a:rPr lang="en-US" altLang="en-US" i="1"/>
              <a:t>made</a:t>
            </a:r>
          </a:p>
          <a:p>
            <a:pPr eaLnBrk="1" hangingPunct="1"/>
            <a:r>
              <a:rPr lang="en-US" altLang="en-US" b="1"/>
              <a:t>Expense Accounts</a:t>
            </a:r>
            <a:r>
              <a:rPr lang="en-US" altLang="en-US"/>
              <a:t> – money the company has </a:t>
            </a:r>
            <a:r>
              <a:rPr lang="en-US" altLang="en-US" i="1"/>
              <a:t>spent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Large confetti">
            <a:extLst>
              <a:ext uri="{FF2B5EF4-FFF2-40B4-BE49-F238E27FC236}">
                <a16:creationId xmlns:a16="http://schemas.microsoft.com/office/drawing/2014/main" id="{0112B937-8717-4BC7-93F8-2690EFBE6D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Assets, Liabilities, and Equity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085A146-91BF-4E63-9F9F-5E287EC7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Assets</a:t>
            </a:r>
            <a:r>
              <a:rPr lang="en-US" altLang="en-US"/>
              <a:t> – cash or things that can be converted to cash</a:t>
            </a:r>
          </a:p>
          <a:p>
            <a:pPr lvl="1" eaLnBrk="1" hangingPunct="1"/>
            <a:r>
              <a:rPr lang="en-US" altLang="en-US" i="1"/>
              <a:t>Current Assets</a:t>
            </a:r>
            <a:r>
              <a:rPr lang="en-US" altLang="en-US"/>
              <a:t> – cash or cash equivalents</a:t>
            </a:r>
          </a:p>
          <a:p>
            <a:pPr lvl="1" eaLnBrk="1" hangingPunct="1"/>
            <a:r>
              <a:rPr lang="en-US" altLang="en-US" i="1"/>
              <a:t>Fixed Assets</a:t>
            </a:r>
            <a:r>
              <a:rPr lang="en-US" altLang="en-US"/>
              <a:t> – land, buildings, machinery, etc.</a:t>
            </a:r>
          </a:p>
          <a:p>
            <a:pPr eaLnBrk="1" hangingPunct="1"/>
            <a:r>
              <a:rPr lang="en-US" altLang="en-US" b="1"/>
              <a:t>Liabilities </a:t>
            </a:r>
            <a:r>
              <a:rPr lang="en-US" altLang="en-US"/>
              <a:t>– debts of the company</a:t>
            </a:r>
          </a:p>
          <a:p>
            <a:pPr lvl="1" eaLnBrk="1" hangingPunct="1"/>
            <a:r>
              <a:rPr lang="en-US" altLang="en-US" i="1">
                <a:latin typeface="Palatino" pitchFamily="18" charset="0"/>
                <a:cs typeface="Times New Roman" panose="02020603050405020304" pitchFamily="18" charset="0"/>
              </a:rPr>
              <a:t>Current Liabilities – </a:t>
            </a:r>
            <a:r>
              <a:rPr lang="en-US" altLang="en-US">
                <a:latin typeface="Palatino" pitchFamily="18" charset="0"/>
                <a:cs typeface="Times New Roman" panose="02020603050405020304" pitchFamily="18" charset="0"/>
              </a:rPr>
              <a:t>paid off within one year</a:t>
            </a:r>
            <a:endParaRPr lang="en-US" altLang="en-US"/>
          </a:p>
          <a:p>
            <a:pPr lvl="1" eaLnBrk="1" hangingPunct="1"/>
            <a:r>
              <a:rPr lang="en-US" altLang="en-US" i="1">
                <a:latin typeface="Palatino" pitchFamily="18" charset="0"/>
                <a:cs typeface="Times New Roman" panose="02020603050405020304" pitchFamily="18" charset="0"/>
              </a:rPr>
              <a:t>Long-term Liabilities – </a:t>
            </a:r>
            <a:r>
              <a:rPr lang="en-US" altLang="en-US">
                <a:latin typeface="Palatino" pitchFamily="18" charset="0"/>
                <a:cs typeface="Times New Roman" panose="02020603050405020304" pitchFamily="18" charset="0"/>
              </a:rPr>
              <a:t>mortgages, loans, etc.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  </a:t>
            </a:r>
            <a:r>
              <a:rPr lang="en-US" altLang="en-US" b="1"/>
              <a:t>Equity</a:t>
            </a:r>
            <a:r>
              <a:rPr lang="en-US" altLang="en-US"/>
              <a:t> – the net worth of the company</a:t>
            </a:r>
            <a:r>
              <a:rPr lang="en-US" altLang="en-US">
                <a:cs typeface="Times New Roman" panose="02020603050405020304" pitchFamily="18" charset="0"/>
              </a:rPr>
              <a:t>   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Large confetti">
            <a:extLst>
              <a:ext uri="{FF2B5EF4-FFF2-40B4-BE49-F238E27FC236}">
                <a16:creationId xmlns:a16="http://schemas.microsoft.com/office/drawing/2014/main" id="{E187C57F-4B35-4336-BE0C-DE26408BC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Assets, Liabilities, and Equity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CC83540-7C02-48F4-A558-3755EAD49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Assets - Liabilities = Equity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Arial" panose="020B0604020202020204" pitchFamily="34" charset="0"/>
                <a:cs typeface="Times New Roman" panose="02020603050405020304" pitchFamily="18" charset="0"/>
              </a:rPr>
              <a:t>Assets = Liabilities + Equity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Large confetti">
            <a:extLst>
              <a:ext uri="{FF2B5EF4-FFF2-40B4-BE49-F238E27FC236}">
                <a16:creationId xmlns:a16="http://schemas.microsoft.com/office/drawing/2014/main" id="{1E68ABCE-AD70-41A9-A90D-9380EA2A9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Assets, Liabilities, and Equity: </a:t>
            </a:r>
            <a:br>
              <a:rPr lang="en-US" altLang="en-US" i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3600" i="1">
                <a:solidFill>
                  <a:schemeClr val="tx1">
                    <a:lumMod val="75000"/>
                    <a:lumOff val="25000"/>
                  </a:schemeClr>
                </a:solidFill>
              </a:rPr>
              <a:t>An Example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2374972-9D48-421A-A717-A8A9E38737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91440" indent="-91440" eaLnBrk="1" fontAlgn="auto" hangingPunct="1">
              <a:buFont typeface="Wingdings" panose="05000000000000000000" pitchFamily="2" charset="2"/>
              <a:buNone/>
              <a:tabLst>
                <a:tab pos="3195638" algn="dec"/>
                <a:tab pos="3948113" algn="l"/>
                <a:tab pos="7035800" algn="dec"/>
              </a:tabLst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18" charset="0"/>
                <a:cs typeface="Times New Roman" panose="02020603050405020304" pitchFamily="18" charset="0"/>
              </a:rPr>
              <a:t>Company A:</a:t>
            </a:r>
          </a:p>
          <a:p>
            <a:pPr marL="91440" indent="-91440" eaLnBrk="1" fontAlgn="auto" hangingPunct="1">
              <a:buFont typeface="Wingdings" panose="05000000000000000000" pitchFamily="2" charset="2"/>
              <a:buNone/>
              <a:tabLst>
                <a:tab pos="3195638" algn="dec"/>
                <a:tab pos="3948113" algn="l"/>
                <a:tab pos="7035800" algn="dec"/>
              </a:tabLst>
              <a:defRPr/>
            </a:pPr>
            <a:r>
              <a:rPr lang="en-US" altLang="en-US" sz="2800" i="1">
                <a:solidFill>
                  <a:srgbClr val="0000FF"/>
                </a:solidFill>
                <a:latin typeface="Palatino" pitchFamily="18" charset="0"/>
                <a:cs typeface="Times New Roman" panose="02020603050405020304" pitchFamily="18" charset="0"/>
              </a:rPr>
              <a:t>Assets	$1,000,000	Liabilities	$750,000</a:t>
            </a:r>
          </a:p>
          <a:p>
            <a:pPr marL="91440" indent="-91440" eaLnBrk="1" fontAlgn="auto" hangingPunct="1">
              <a:buFont typeface="Wingdings" panose="05000000000000000000" pitchFamily="2" charset="2"/>
              <a:buNone/>
              <a:tabLst>
                <a:tab pos="3195638" algn="dec"/>
                <a:tab pos="3948113" algn="l"/>
                <a:tab pos="7035800" algn="dec"/>
              </a:tabLst>
              <a:defRPr/>
            </a:pPr>
            <a:r>
              <a:rPr lang="en-US" altLang="en-US" sz="2800" i="1">
                <a:solidFill>
                  <a:srgbClr val="0000FF"/>
                </a:solidFill>
                <a:latin typeface="Palatino" pitchFamily="18" charset="0"/>
                <a:cs typeface="Times New Roman" panose="02020603050405020304" pitchFamily="18" charset="0"/>
              </a:rPr>
              <a:t> 			Equity	$250,000</a:t>
            </a:r>
          </a:p>
          <a:p>
            <a:pPr marL="91440" indent="-91440" eaLnBrk="1" fontAlgn="auto" hangingPunct="1">
              <a:buFont typeface="Wingdings" panose="05000000000000000000" pitchFamily="2" charset="2"/>
              <a:buNone/>
              <a:tabLst>
                <a:tab pos="3195638" algn="dec"/>
                <a:tab pos="3948113" algn="l"/>
                <a:tab pos="7035800" algn="dec"/>
              </a:tabLst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18" charset="0"/>
                <a:cs typeface="Times New Roman" panose="02020603050405020304" pitchFamily="18" charset="0"/>
              </a:rPr>
              <a:t>Company then earns $100,000:</a:t>
            </a:r>
          </a:p>
          <a:p>
            <a:pPr marL="91440" indent="-91440" eaLnBrk="1" fontAlgn="auto" hangingPunct="1">
              <a:buFont typeface="Wingdings" panose="05000000000000000000" pitchFamily="2" charset="2"/>
              <a:buNone/>
              <a:tabLst>
                <a:tab pos="3195638" algn="dec"/>
                <a:tab pos="3948113" algn="l"/>
                <a:tab pos="7035800" algn="dec"/>
              </a:tabLst>
              <a:defRPr/>
            </a:pPr>
            <a:r>
              <a:rPr lang="en-US" altLang="en-US" sz="2800" i="1">
                <a:solidFill>
                  <a:srgbClr val="0000FF"/>
                </a:solidFill>
                <a:latin typeface="Palatino" pitchFamily="18" charset="0"/>
                <a:cs typeface="Times New Roman" panose="02020603050405020304" pitchFamily="18" charset="0"/>
              </a:rPr>
              <a:t>Assets	$1,100,000	Liabilities	$750,000</a:t>
            </a:r>
          </a:p>
          <a:p>
            <a:pPr marL="91440" indent="-91440" eaLnBrk="1" fontAlgn="auto" hangingPunct="1">
              <a:buFont typeface="Wingdings" panose="05000000000000000000" pitchFamily="2" charset="2"/>
              <a:buNone/>
              <a:tabLst>
                <a:tab pos="3195638" algn="dec"/>
                <a:tab pos="3948113" algn="l"/>
                <a:tab pos="7035800" algn="dec"/>
              </a:tabLst>
              <a:defRPr/>
            </a:pPr>
            <a:r>
              <a:rPr lang="en-US" altLang="en-US" sz="2800" i="1">
                <a:solidFill>
                  <a:srgbClr val="0000FF"/>
                </a:solidFill>
                <a:latin typeface="Palatino" pitchFamily="18" charset="0"/>
                <a:cs typeface="Times New Roman" panose="02020603050405020304" pitchFamily="18" charset="0"/>
              </a:rPr>
              <a:t>			Equity	$350,000</a:t>
            </a:r>
          </a:p>
          <a:p>
            <a:pPr marL="91440" indent="-91440" eaLnBrk="1" fontAlgn="auto" hangingPunct="1">
              <a:buFont typeface="Wingdings" panose="05000000000000000000" pitchFamily="2" charset="2"/>
              <a:buNone/>
              <a:tabLst>
                <a:tab pos="3195638" algn="dec"/>
                <a:tab pos="3948113" algn="l"/>
                <a:tab pos="7035800" algn="dec"/>
              </a:tabLst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18" charset="0"/>
                <a:cs typeface="Times New Roman" panose="02020603050405020304" pitchFamily="18" charset="0"/>
              </a:rPr>
              <a:t>Company then borrows $500,000: </a:t>
            </a:r>
          </a:p>
          <a:p>
            <a:pPr marL="91440" indent="-91440" eaLnBrk="1" fontAlgn="auto" hangingPunct="1">
              <a:buFont typeface="Wingdings" panose="05000000000000000000" pitchFamily="2" charset="2"/>
              <a:buNone/>
              <a:tabLst>
                <a:tab pos="3195638" algn="dec"/>
                <a:tab pos="3948113" algn="l"/>
                <a:tab pos="7035800" algn="dec"/>
              </a:tabLst>
              <a:defRPr/>
            </a:pPr>
            <a:r>
              <a:rPr lang="en-US" altLang="en-US" sz="2800" i="1">
                <a:solidFill>
                  <a:srgbClr val="0000FF"/>
                </a:solidFill>
                <a:latin typeface="Palatino" pitchFamily="18" charset="0"/>
                <a:cs typeface="Times New Roman" panose="02020603050405020304" pitchFamily="18" charset="0"/>
              </a:rPr>
              <a:t>Assets	$1,100,000	Liabilities	$1,250,000</a:t>
            </a:r>
          </a:p>
          <a:p>
            <a:pPr marL="91440" indent="-91440" eaLnBrk="1" fontAlgn="auto" hangingPunct="1">
              <a:buFont typeface="Wingdings" panose="05000000000000000000" pitchFamily="2" charset="2"/>
              <a:buNone/>
              <a:tabLst>
                <a:tab pos="3195638" algn="dec"/>
                <a:tab pos="3948113" algn="l"/>
                <a:tab pos="7035800" algn="dec"/>
              </a:tabLst>
              <a:defRPr/>
            </a:pPr>
            <a:r>
              <a:rPr lang="en-US" altLang="en-US" sz="2800" i="1">
                <a:solidFill>
                  <a:srgbClr val="0000FF"/>
                </a:solidFill>
                <a:latin typeface="Palatino" pitchFamily="18" charset="0"/>
                <a:cs typeface="Times New Roman" panose="02020603050405020304" pitchFamily="18" charset="0"/>
              </a:rPr>
              <a:t>			Equity	-$150,000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Large confetti">
            <a:extLst>
              <a:ext uri="{FF2B5EF4-FFF2-40B4-BE49-F238E27FC236}">
                <a16:creationId xmlns:a16="http://schemas.microsoft.com/office/drawing/2014/main" id="{0C6F18A2-5316-4408-AAD5-D70374305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Financial Reports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C7E918D-60E0-4E6C-ADE8-D30F22DF5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Balance Sheet</a:t>
            </a:r>
          </a:p>
          <a:p>
            <a:pPr lvl="1" eaLnBrk="1" hangingPunct="1"/>
            <a:r>
              <a:rPr lang="en-US" altLang="en-US"/>
              <a:t>“Freezes” a company’s assets, liabilities, and equity at a point in time.</a:t>
            </a:r>
          </a:p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Profit and Loss Statement</a:t>
            </a:r>
          </a:p>
          <a:p>
            <a:pPr lvl="1" eaLnBrk="1" hangingPunct="1"/>
            <a:r>
              <a:rPr lang="en-US" altLang="en-US"/>
              <a:t>Lists income and expenses for a specific time period.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Large confetti">
            <a:extLst>
              <a:ext uri="{FF2B5EF4-FFF2-40B4-BE49-F238E27FC236}">
                <a16:creationId xmlns:a16="http://schemas.microsoft.com/office/drawing/2014/main" id="{37ADFB30-4DBF-40E1-BEE7-DBA2D5242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Fiscal Years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0E02ED1-6FAC-4943-B901-9BB288332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Calendar Year </a:t>
            </a:r>
            <a:r>
              <a:rPr lang="en-US" altLang="en-US">
                <a:cs typeface="Times New Roman" panose="02020603050405020304" pitchFamily="18" charset="0"/>
              </a:rPr>
              <a:t>– Jan. 1</a:t>
            </a:r>
            <a:r>
              <a:rPr lang="en-US" altLang="en-US" baseline="30000">
                <a:cs typeface="Times New Roman" panose="02020603050405020304" pitchFamily="18" charset="0"/>
              </a:rPr>
              <a:t>st</a:t>
            </a:r>
            <a:r>
              <a:rPr lang="en-US" altLang="en-US">
                <a:cs typeface="Times New Roman" panose="02020603050405020304" pitchFamily="18" charset="0"/>
              </a:rPr>
              <a:t> through </a:t>
            </a:r>
            <a:r>
              <a:rPr lang="en-US" altLang="en-US">
                <a:latin typeface="Palatino" pitchFamily="18" charset="0"/>
                <a:cs typeface="Times New Roman" panose="02020603050405020304" pitchFamily="18" charset="0"/>
              </a:rPr>
              <a:t>Dec. 31</a:t>
            </a:r>
            <a:r>
              <a:rPr lang="en-US" altLang="en-US" baseline="30000">
                <a:latin typeface="Palatino" pitchFamily="18" charset="0"/>
                <a:cs typeface="Times New Roman" panose="02020603050405020304" pitchFamily="18" charset="0"/>
              </a:rPr>
              <a:t>st</a:t>
            </a:r>
          </a:p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Fiscal Year</a:t>
            </a: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Palatino" pitchFamily="18" charset="0"/>
                <a:cs typeface="Times New Roman" panose="02020603050405020304" pitchFamily="18" charset="0"/>
              </a:rPr>
              <a:t>– established by company</a:t>
            </a:r>
          </a:p>
          <a:p>
            <a:pPr lvl="1" eaLnBrk="1" hangingPunct="1"/>
            <a:r>
              <a:rPr lang="en-US" altLang="en-US">
                <a:latin typeface="Palatino" pitchFamily="18" charset="0"/>
                <a:cs typeface="Times New Roman" panose="02020603050405020304" pitchFamily="18" charset="0"/>
              </a:rPr>
              <a:t>May be mandated by law.</a:t>
            </a:r>
          </a:p>
          <a:p>
            <a:pPr lvl="1" eaLnBrk="1" hangingPunct="1"/>
            <a:r>
              <a:rPr lang="en-US" altLang="en-US">
                <a:latin typeface="Palatino" pitchFamily="18" charset="0"/>
                <a:cs typeface="Times New Roman" panose="02020603050405020304" pitchFamily="18" charset="0"/>
              </a:rPr>
              <a:t>Can be calendar year or another 12 month period.</a:t>
            </a:r>
          </a:p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Tax Year</a:t>
            </a:r>
            <a:r>
              <a:rPr lang="en-US" altLang="en-US" b="1">
                <a:latin typeface="Palatino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Palatino" pitchFamily="18" charset="0"/>
                <a:cs typeface="Times New Roman" panose="02020603050405020304" pitchFamily="18" charset="0"/>
              </a:rPr>
              <a:t>-  the 12-month period for which taxes are due.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Large confetti">
            <a:extLst>
              <a:ext uri="{FF2B5EF4-FFF2-40B4-BE49-F238E27FC236}">
                <a16:creationId xmlns:a16="http://schemas.microsoft.com/office/drawing/2014/main" id="{8C9F370B-F8FD-4FC3-A7EB-1092E209C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Cash vs. Accrual Accounting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A96F7E1-EE47-47D2-BE03-F99FF145A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Cash accounting </a:t>
            </a:r>
          </a:p>
          <a:p>
            <a:pPr lvl="1" eaLnBrk="1" hangingPunct="1"/>
            <a:r>
              <a:rPr lang="en-US" altLang="en-US" b="1">
                <a:cs typeface="Times New Roman" panose="02020603050405020304" pitchFamily="18" charset="0"/>
              </a:rPr>
              <a:t>Income</a:t>
            </a:r>
            <a:r>
              <a:rPr lang="en-US" altLang="en-US">
                <a:cs typeface="Times New Roman" panose="02020603050405020304" pitchFamily="18" charset="0"/>
              </a:rPr>
              <a:t> is recorded when the money is deposited in the bank. </a:t>
            </a:r>
          </a:p>
          <a:p>
            <a:pPr lvl="1" eaLnBrk="1" hangingPunct="1"/>
            <a:r>
              <a:rPr lang="en-US" altLang="en-US" b="1">
                <a:cs typeface="Times New Roman" panose="02020603050405020304" pitchFamily="18" charset="0"/>
              </a:rPr>
              <a:t>Expenses</a:t>
            </a:r>
            <a:r>
              <a:rPr lang="en-US" altLang="en-US">
                <a:cs typeface="Times New Roman" panose="02020603050405020304" pitchFamily="18" charset="0"/>
              </a:rPr>
              <a:t> are counted when the check is written to pay for them.</a:t>
            </a:r>
          </a:p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Accrual accounting</a:t>
            </a:r>
          </a:p>
          <a:p>
            <a:pPr lvl="1" eaLnBrk="1" hangingPunct="1"/>
            <a:r>
              <a:rPr lang="en-US" altLang="en-US" b="1">
                <a:cs typeface="Times New Roman" panose="02020603050405020304" pitchFamily="18" charset="0"/>
              </a:rPr>
              <a:t>Income</a:t>
            </a:r>
            <a:r>
              <a:rPr lang="en-US" altLang="en-US">
                <a:cs typeface="Times New Roman" panose="02020603050405020304" pitchFamily="18" charset="0"/>
              </a:rPr>
              <a:t> is recorded when the invoice is created.</a:t>
            </a:r>
          </a:p>
          <a:p>
            <a:pPr lvl="1" eaLnBrk="1" hangingPunct="1"/>
            <a:r>
              <a:rPr lang="en-US" altLang="en-US" b="1">
                <a:cs typeface="Times New Roman" panose="02020603050405020304" pitchFamily="18" charset="0"/>
              </a:rPr>
              <a:t>Expenses</a:t>
            </a:r>
            <a:r>
              <a:rPr lang="en-US" altLang="en-US">
                <a:cs typeface="Times New Roman" panose="02020603050405020304" pitchFamily="18" charset="0"/>
              </a:rPr>
              <a:t> are counted as of the date of the bill from the vendor.</a:t>
            </a:r>
            <a:endParaRPr lang="en-US" altLang="en-US" sz="24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324</TotalTime>
  <Words>301</Words>
  <Application>Microsoft Office PowerPoint</Application>
  <PresentationFormat>On-screen Show (4:3)</PresentationFormat>
  <Paragraphs>62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Arial</vt:lpstr>
      <vt:lpstr>Calibri Light</vt:lpstr>
      <vt:lpstr>Calibri</vt:lpstr>
      <vt:lpstr>Palatino</vt:lpstr>
      <vt:lpstr>Wingdings</vt:lpstr>
      <vt:lpstr>Retrospect</vt:lpstr>
      <vt:lpstr>QuickBooks</vt:lpstr>
      <vt:lpstr>Accounts</vt:lpstr>
      <vt:lpstr>Types of Accounts</vt:lpstr>
      <vt:lpstr>Assets, Liabilities, and Equity</vt:lpstr>
      <vt:lpstr>Assets, Liabilities, and Equity</vt:lpstr>
      <vt:lpstr>Assets, Liabilities, and Equity:  An Example</vt:lpstr>
      <vt:lpstr>Financial Reports</vt:lpstr>
      <vt:lpstr>Fiscal Years</vt:lpstr>
      <vt:lpstr>Cash vs. Accrual Accounting</vt:lpstr>
    </vt:vector>
  </TitlesOfParts>
  <Company>Pioneer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QuickBooks 2000</dc:title>
  <dc:creator>Don Lesser</dc:creator>
  <cp:lastModifiedBy>Mannie White</cp:lastModifiedBy>
  <cp:revision>14</cp:revision>
  <dcterms:created xsi:type="dcterms:W3CDTF">2000-10-04T14:40:37Z</dcterms:created>
  <dcterms:modified xsi:type="dcterms:W3CDTF">2019-09-11T14:44:51Z</dcterms:modified>
</cp:coreProperties>
</file>